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5" r:id="rId4"/>
  </p:sldMasterIdLst>
  <p:notesMasterIdLst>
    <p:notesMasterId r:id="rId23"/>
  </p:notesMasterIdLst>
  <p:sldIdLst>
    <p:sldId id="257" r:id="rId5"/>
    <p:sldId id="258" r:id="rId6"/>
    <p:sldId id="259" r:id="rId7"/>
    <p:sldId id="261" r:id="rId8"/>
    <p:sldId id="262" r:id="rId9"/>
    <p:sldId id="263" r:id="rId10"/>
    <p:sldId id="264" r:id="rId11"/>
    <p:sldId id="265" r:id="rId12"/>
    <p:sldId id="268" r:id="rId13"/>
    <p:sldId id="270" r:id="rId14"/>
    <p:sldId id="272" r:id="rId15"/>
    <p:sldId id="273" r:id="rId16"/>
    <p:sldId id="275" r:id="rId17"/>
    <p:sldId id="276" r:id="rId18"/>
    <p:sldId id="277" r:id="rId19"/>
    <p:sldId id="279" r:id="rId20"/>
    <p:sldId id="266" r:id="rId21"/>
    <p:sldId id="27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2.jpe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pPr/>
              <a:t>23-07-2023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pPr/>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a:p>
            <a:endParaRPr lang="en-US" dirty="0"/>
          </a:p>
        </p:txBody>
      </p:sp>
      <p:sp>
        <p:nvSpPr>
          <p:cNvPr id="4" name="Slide Number Placeholder 3"/>
          <p:cNvSpPr>
            <a:spLocks noGrp="1"/>
          </p:cNvSpPr>
          <p:nvPr>
            <p:ph type="sldNum" sz="quarter" idx="10"/>
          </p:nvPr>
        </p:nvSpPr>
        <p:spPr/>
        <p:txBody>
          <a:bodyPr/>
          <a:lstStyle/>
          <a:p>
            <a:fld id="{17E254F1-4415-47BF-9E91-C5D4B9A33350}" type="slidenum">
              <a:rPr lang="en-IN" smtClean="0"/>
              <a:pPr/>
              <a:t>10</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ED291B17-9318-49DB-B28B-6E5994AE9581}" type="datetime1">
              <a:rPr lang="en-US" smtClean="0"/>
              <a:pPr/>
              <a:t>7/23/2023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5527906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pPr/>
              <a:t>7/23/2023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4607464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pPr/>
              <a:t>7/23/2023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278965332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291B17-9318-49DB-B28B-6E5994AE9581}" type="datetime1">
              <a:rPr lang="en-US" smtClean="0"/>
              <a:pPr/>
              <a:t>7/23/2023</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428507828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2497495-0637-405E-AE64-5CC7506D51F5}" type="datetime1">
              <a:rPr lang="en-US" smtClean="0"/>
              <a:pPr/>
              <a:t>7/23/2023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36114676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ED291B17-9318-49DB-B28B-6E5994AE9581}" type="datetime1">
              <a:rPr lang="en-US" smtClean="0"/>
              <a:pPr/>
              <a:t>7/23/2023</a:t>
            </a:fld>
            <a:endParaRPr lang="en-US"/>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43260626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ED291B17-9318-49DB-B28B-6E5994AE9581}" type="datetime1">
              <a:rPr lang="en-US" smtClean="0"/>
              <a:pPr/>
              <a:t>7/23/2023</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6716685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pPr/>
              <a:t>7/23/2023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2973853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pPr/>
              <a:t>7/23/2023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42001972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D291B17-9318-49DB-B28B-6E5994AE9581}" type="datetime1">
              <a:rPr lang="en-US" smtClean="0"/>
              <a:pPr/>
              <a:t>7/23/2023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9832081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E18DB4A-8810-4A10-AD5C-D5E2C667F5B3}" type="datetime1">
              <a:rPr lang="en-US" smtClean="0"/>
              <a:pPr/>
              <a:t>7/23/2023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pPr algn="l"/>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527632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ED291B17-9318-49DB-B28B-6E5994AE9581}" type="datetime1">
              <a:rPr lang="en-US" smtClean="0"/>
              <a:pPr/>
              <a:t>7/23/2023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363561323"/>
      </p:ext>
    </p:extLst>
  </p:cSld>
  <p:clrMap bg1="lt1" tx1="dk1" bg2="lt2" tx2="dk2" accent1="accent1" accent2="accent2" accent3="accent3" accent4="accent4" accent5="accent5" accent6="accent6" hlink="hlink" folHlink="fol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sravani1356/employees_burnout_analysis.git"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ixabay.com/sk/agenda-pero-2297709/"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flickr.com/photos/notbrucelee/7514438772"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renaisolutions.com/what-do-clinical-psychologists-do/"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pexels.com/photo/people-coffee-meeting-team-7096"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openclipart.org/detail/169719/checklist-by-dako"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1E816-31F5-48BB-BD02-D15F2F18B48A}"/>
              </a:ext>
            </a:extLst>
          </p:cNvPr>
          <p:cNvSpPr>
            <a:spLocks noGrp="1"/>
          </p:cNvSpPr>
          <p:nvPr>
            <p:ph type="title"/>
          </p:nvPr>
        </p:nvSpPr>
        <p:spPr>
          <a:xfrm>
            <a:off x="717128" y="1209233"/>
            <a:ext cx="5934969" cy="949080"/>
          </a:xfrm>
        </p:spPr>
        <p:txBody>
          <a:bodyPr>
            <a:normAutofit fontScale="90000"/>
          </a:bodyPr>
          <a:lstStyle/>
          <a:p>
            <a:r>
              <a:rPr lang="en-GB" sz="4400" dirty="0">
                <a:latin typeface="Baskerville Old Face" panose="02020602080505020303" pitchFamily="18" charset="0"/>
                <a:cs typeface="Times New Roman" panose="02020603050405020304" pitchFamily="18" charset="0"/>
              </a:rPr>
              <a:t>Student</a:t>
            </a:r>
            <a:r>
              <a:rPr lang="en-GB" sz="3600" dirty="0">
                <a:latin typeface="Baskerville Old Face" panose="02020602080505020303" pitchFamily="18" charset="0"/>
              </a:rPr>
              <a:t> </a:t>
            </a:r>
            <a:r>
              <a:rPr lang="en-GB" sz="4400" dirty="0">
                <a:latin typeface="Baskerville Old Face" panose="02020602080505020303" pitchFamily="18" charset="0"/>
              </a:rPr>
              <a:t>Details</a:t>
            </a:r>
            <a:endParaRPr lang="en-US" sz="4400" dirty="0">
              <a:latin typeface="Baskerville Old Face" panose="02020602080505020303" pitchFamily="18" charset="0"/>
            </a:endParaRPr>
          </a:p>
        </p:txBody>
      </p:sp>
      <p:sp>
        <p:nvSpPr>
          <p:cNvPr id="3" name="Subtitle 2">
            <a:extLst>
              <a:ext uri="{FF2B5EF4-FFF2-40B4-BE49-F238E27FC236}">
                <a16:creationId xmlns:a16="http://schemas.microsoft.com/office/drawing/2014/main" id="{835D6E6B-3353-491C-A3C6-F278D6CED8B3}"/>
              </a:ext>
            </a:extLst>
          </p:cNvPr>
          <p:cNvSpPr>
            <a:spLocks noGrp="1"/>
          </p:cNvSpPr>
          <p:nvPr>
            <p:ph type="body" sz="half" idx="2"/>
          </p:nvPr>
        </p:nvSpPr>
        <p:spPr>
          <a:xfrm>
            <a:off x="717128" y="2588742"/>
            <a:ext cx="5934949" cy="3158347"/>
          </a:xfrm>
        </p:spPr>
        <p:txBody>
          <a:bodyPr numCol="1" anchor="t">
            <a:noAutofit/>
          </a:bodyPr>
          <a:lstStyle/>
          <a:p>
            <a:pPr algn="just">
              <a:lnSpc>
                <a:spcPct val="100000"/>
              </a:lnSpc>
            </a:pPr>
            <a:r>
              <a:rPr lang="en-GB" sz="1800" b="1" dirty="0">
                <a:solidFill>
                  <a:schemeClr val="tx1"/>
                </a:solidFill>
                <a:latin typeface="Baskerville Old Face" panose="02020602080505020303" pitchFamily="18" charset="0"/>
              </a:rPr>
              <a:t>Name: </a:t>
            </a:r>
            <a:r>
              <a:rPr lang="en-IN" sz="1800" b="1" dirty="0" err="1">
                <a:solidFill>
                  <a:srgbClr val="0070C0"/>
                </a:solidFill>
                <a:latin typeface="Baskerville Old Face" panose="02020602080505020303" pitchFamily="18" charset="0"/>
              </a:rPr>
              <a:t>Ravuri</a:t>
            </a:r>
            <a:r>
              <a:rPr lang="en-IN" sz="1800" b="1" dirty="0">
                <a:solidFill>
                  <a:srgbClr val="0070C0"/>
                </a:solidFill>
                <a:latin typeface="Baskerville Old Face" panose="02020602080505020303" pitchFamily="18" charset="0"/>
              </a:rPr>
              <a:t> </a:t>
            </a:r>
            <a:r>
              <a:rPr lang="en-IN" sz="1800" b="1" dirty="0" err="1">
                <a:solidFill>
                  <a:srgbClr val="0070C0"/>
                </a:solidFill>
                <a:latin typeface="Baskerville Old Face" panose="02020602080505020303" pitchFamily="18" charset="0"/>
              </a:rPr>
              <a:t>Sravani</a:t>
            </a:r>
            <a:endParaRPr lang="en-GB" sz="1800" b="1" dirty="0">
              <a:latin typeface="Baskerville Old Face" panose="02020602080505020303" pitchFamily="18" charset="0"/>
            </a:endParaRPr>
          </a:p>
          <a:p>
            <a:pPr algn="just">
              <a:lnSpc>
                <a:spcPct val="100000"/>
              </a:lnSpc>
            </a:pPr>
            <a:r>
              <a:rPr lang="en-IN" sz="1800" b="1" dirty="0">
                <a:solidFill>
                  <a:schemeClr val="tx1"/>
                </a:solidFill>
                <a:latin typeface="Baskerville Old Face" panose="02020602080505020303" pitchFamily="18" charset="0"/>
              </a:rPr>
              <a:t>Student </a:t>
            </a:r>
            <a:r>
              <a:rPr lang="en-GB" sz="1800" b="1" dirty="0">
                <a:solidFill>
                  <a:schemeClr val="tx1"/>
                </a:solidFill>
                <a:latin typeface="Baskerville Old Face" panose="02020602080505020303" pitchFamily="18" charset="0"/>
              </a:rPr>
              <a:t>id </a:t>
            </a:r>
            <a:r>
              <a:rPr lang="en-GB" sz="1800" b="1" dirty="0">
                <a:solidFill>
                  <a:srgbClr val="0070C0"/>
                </a:solidFill>
                <a:latin typeface="Baskerville Old Face" panose="02020602080505020303" pitchFamily="18" charset="0"/>
              </a:rPr>
              <a:t>: </a:t>
            </a:r>
            <a:r>
              <a:rPr lang="en-IN" sz="1800" b="1" dirty="0">
                <a:solidFill>
                  <a:srgbClr val="0070C0"/>
                </a:solidFill>
                <a:latin typeface="Baskerville Old Face" panose="02020602080505020303" pitchFamily="18" charset="0"/>
              </a:rPr>
              <a:t>20ne1a04d8@gmail.com</a:t>
            </a:r>
            <a:endParaRPr lang="en-GB" sz="1800" b="1" dirty="0">
              <a:solidFill>
                <a:srgbClr val="0070C0"/>
              </a:solidFill>
              <a:latin typeface="Baskerville Old Face" panose="02020602080505020303" pitchFamily="18" charset="0"/>
            </a:endParaRPr>
          </a:p>
          <a:p>
            <a:pPr algn="just">
              <a:lnSpc>
                <a:spcPct val="100000"/>
              </a:lnSpc>
            </a:pPr>
            <a:r>
              <a:rPr lang="en-GB" sz="1800" b="1" dirty="0">
                <a:solidFill>
                  <a:schemeClr val="tx1"/>
                </a:solidFill>
                <a:latin typeface="Baskerville Old Face" panose="02020602080505020303" pitchFamily="18" charset="0"/>
              </a:rPr>
              <a:t>College name : </a:t>
            </a:r>
            <a:r>
              <a:rPr lang="en-IN" sz="1800" b="1" dirty="0" err="1">
                <a:solidFill>
                  <a:srgbClr val="0070C0"/>
                </a:solidFill>
                <a:latin typeface="Baskerville Old Face" panose="02020602080505020303" pitchFamily="18" charset="0"/>
              </a:rPr>
              <a:t>tirumala</a:t>
            </a:r>
            <a:r>
              <a:rPr lang="en-IN" sz="1800" b="1" dirty="0">
                <a:solidFill>
                  <a:srgbClr val="0070C0"/>
                </a:solidFill>
                <a:latin typeface="Baskerville Old Face" panose="02020602080505020303" pitchFamily="18" charset="0"/>
              </a:rPr>
              <a:t> engineering college </a:t>
            </a:r>
            <a:endParaRPr lang="en-GB" sz="1800" b="1" dirty="0">
              <a:latin typeface="Baskerville Old Face" panose="02020602080505020303" pitchFamily="18" charset="0"/>
            </a:endParaRPr>
          </a:p>
          <a:p>
            <a:pPr algn="just">
              <a:lnSpc>
                <a:spcPct val="100000"/>
              </a:lnSpc>
            </a:pPr>
            <a:r>
              <a:rPr lang="en-GB" sz="1800" b="1" dirty="0">
                <a:solidFill>
                  <a:schemeClr val="tx1"/>
                </a:solidFill>
                <a:latin typeface="Baskerville Old Face" panose="02020602080505020303" pitchFamily="18" charset="0"/>
              </a:rPr>
              <a:t>state : </a:t>
            </a:r>
            <a:r>
              <a:rPr lang="en-GB" sz="1800" b="1" dirty="0">
                <a:solidFill>
                  <a:srgbClr val="0070C0"/>
                </a:solidFill>
                <a:latin typeface="Baskerville Old Face" panose="02020602080505020303" pitchFamily="18" charset="0"/>
              </a:rPr>
              <a:t>Andhra Pradesh.</a:t>
            </a:r>
            <a:endParaRPr lang="en-GB" sz="1800" b="1" dirty="0">
              <a:latin typeface="Baskerville Old Face" panose="02020602080505020303" pitchFamily="18" charset="0"/>
            </a:endParaRPr>
          </a:p>
          <a:p>
            <a:pPr algn="just">
              <a:lnSpc>
                <a:spcPct val="100000"/>
              </a:lnSpc>
            </a:pPr>
            <a:r>
              <a:rPr lang="en-GB" sz="1800" b="1" dirty="0">
                <a:solidFill>
                  <a:schemeClr val="tx1"/>
                </a:solidFill>
                <a:latin typeface="Baskerville Old Face" panose="02020602080505020303" pitchFamily="18" charset="0"/>
              </a:rPr>
              <a:t>Internship domain: </a:t>
            </a:r>
            <a:r>
              <a:rPr lang="en-GB" sz="1800" b="1" dirty="0">
                <a:solidFill>
                  <a:srgbClr val="0070C0"/>
                </a:solidFill>
                <a:latin typeface="Baskerville Old Face" panose="02020602080505020303" pitchFamily="18" charset="0"/>
              </a:rPr>
              <a:t>artificial intelligence and machine learning</a:t>
            </a:r>
          </a:p>
          <a:p>
            <a:pPr algn="just">
              <a:lnSpc>
                <a:spcPct val="100000"/>
              </a:lnSpc>
            </a:pPr>
            <a:r>
              <a:rPr lang="en-GB" sz="1800" b="1" dirty="0">
                <a:solidFill>
                  <a:schemeClr val="tx1"/>
                </a:solidFill>
              </a:rPr>
              <a:t>Internship start and end date : </a:t>
            </a:r>
            <a:r>
              <a:rPr lang="en-GB" sz="1800" b="1" dirty="0">
                <a:solidFill>
                  <a:srgbClr val="0070C0"/>
                </a:solidFill>
              </a:rPr>
              <a:t>09/06/2023-15/07/2023</a:t>
            </a:r>
          </a:p>
        </p:txBody>
      </p:sp>
      <p:sp>
        <p:nvSpPr>
          <p:cNvPr id="21506" name="AutoShape 2" descr="blob:https://web.whatsapp.com/0e6d5c89-b209-4ef8-9542-277e46bcda6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1509" name="AutoShape 5" descr="blob:https://web.whatsapp.com/a3c97abc-496d-4c52-8315-b8189a68f991"/>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2438AC06-FE5D-5177-C816-B2A5401840B5}"/>
              </a:ext>
            </a:extLst>
          </p:cNvPr>
          <p:cNvPicPr>
            <a:picLocks noChangeAspect="1"/>
          </p:cNvPicPr>
          <p:nvPr/>
        </p:nvPicPr>
        <p:blipFill>
          <a:blip r:embed="rId2"/>
          <a:stretch>
            <a:fillRect/>
          </a:stretch>
        </p:blipFill>
        <p:spPr>
          <a:xfrm>
            <a:off x="7488507" y="993058"/>
            <a:ext cx="3700604" cy="3795252"/>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878" y="0"/>
            <a:ext cx="11029616" cy="1188720"/>
          </a:xfrm>
        </p:spPr>
        <p:txBody>
          <a:bodyPr/>
          <a:lstStyle/>
          <a:p>
            <a:r>
              <a:rPr lang="en-IN" dirty="0"/>
              <a:t>Burnout graphs:-</a:t>
            </a:r>
            <a:endParaRPr lang="en-US" dirty="0"/>
          </a:p>
        </p:txBody>
      </p:sp>
      <p:pic>
        <p:nvPicPr>
          <p:cNvPr id="3074" name="Picture 2"/>
          <p:cNvPicPr>
            <a:picLocks noGrp="1" noChangeAspect="1" noChangeArrowheads="1"/>
          </p:cNvPicPr>
          <p:nvPr>
            <p:ph idx="1"/>
          </p:nvPr>
        </p:nvPicPr>
        <p:blipFill>
          <a:blip r:embed="rId3"/>
          <a:srcRect/>
          <a:stretch>
            <a:fillRect/>
          </a:stretch>
        </p:blipFill>
        <p:spPr bwMode="auto">
          <a:xfrm>
            <a:off x="2668556" y="1184988"/>
            <a:ext cx="6158204" cy="5673012"/>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3870" y="160980"/>
            <a:ext cx="11029616" cy="1188720"/>
          </a:xfrm>
        </p:spPr>
        <p:txBody>
          <a:bodyPr/>
          <a:lstStyle/>
          <a:p>
            <a:r>
              <a:rPr lang="en-IN" dirty="0"/>
              <a:t>Burnout graphs:-</a:t>
            </a:r>
            <a:endParaRPr lang="en-US" dirty="0"/>
          </a:p>
        </p:txBody>
      </p:sp>
      <p:pic>
        <p:nvPicPr>
          <p:cNvPr id="4099" name="Picture 3"/>
          <p:cNvPicPr>
            <a:picLocks noGrp="1" noChangeAspect="1" noChangeArrowheads="1"/>
          </p:cNvPicPr>
          <p:nvPr>
            <p:ph idx="1"/>
          </p:nvPr>
        </p:nvPicPr>
        <p:blipFill>
          <a:blip r:embed="rId2"/>
          <a:srcRect/>
          <a:stretch>
            <a:fillRect/>
          </a:stretch>
        </p:blipFill>
        <p:spPr bwMode="auto">
          <a:xfrm>
            <a:off x="2192694" y="1502228"/>
            <a:ext cx="6568750" cy="5113176"/>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200" y="198303"/>
            <a:ext cx="11029616" cy="1188720"/>
          </a:xfrm>
        </p:spPr>
        <p:txBody>
          <a:bodyPr/>
          <a:lstStyle/>
          <a:p>
            <a:r>
              <a:rPr lang="en-IN" dirty="0"/>
              <a:t>Burnout graphs:-</a:t>
            </a:r>
            <a:endParaRPr lang="en-US" dirty="0"/>
          </a:p>
        </p:txBody>
      </p:sp>
      <p:pic>
        <p:nvPicPr>
          <p:cNvPr id="5122" name="Picture 2"/>
          <p:cNvPicPr>
            <a:picLocks noGrp="1" noChangeAspect="1" noChangeArrowheads="1"/>
          </p:cNvPicPr>
          <p:nvPr>
            <p:ph idx="1"/>
          </p:nvPr>
        </p:nvPicPr>
        <p:blipFill>
          <a:blip r:embed="rId2"/>
          <a:srcRect/>
          <a:stretch>
            <a:fillRect/>
          </a:stretch>
        </p:blipFill>
        <p:spPr bwMode="auto">
          <a:xfrm>
            <a:off x="1956947" y="1446747"/>
            <a:ext cx="7550952" cy="5421085"/>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4539" y="179642"/>
            <a:ext cx="11029616" cy="1188720"/>
          </a:xfrm>
        </p:spPr>
        <p:txBody>
          <a:bodyPr/>
          <a:lstStyle/>
          <a:p>
            <a:r>
              <a:rPr lang="en-IN" dirty="0"/>
              <a:t>Burnout graphs:-</a:t>
            </a:r>
            <a:endParaRPr lang="en-US" dirty="0"/>
          </a:p>
        </p:txBody>
      </p:sp>
      <p:pic>
        <p:nvPicPr>
          <p:cNvPr id="7170" name="Picture 2"/>
          <p:cNvPicPr>
            <a:picLocks noGrp="1" noChangeAspect="1" noChangeArrowheads="1"/>
          </p:cNvPicPr>
          <p:nvPr>
            <p:ph idx="1"/>
          </p:nvPr>
        </p:nvPicPr>
        <p:blipFill>
          <a:blip r:embed="rId2"/>
          <a:srcRect/>
          <a:stretch>
            <a:fillRect/>
          </a:stretch>
        </p:blipFill>
        <p:spPr bwMode="auto">
          <a:xfrm>
            <a:off x="2618793" y="1427584"/>
            <a:ext cx="6624734" cy="5430416"/>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3869" y="0"/>
            <a:ext cx="11029616" cy="1188720"/>
          </a:xfrm>
        </p:spPr>
        <p:txBody>
          <a:bodyPr/>
          <a:lstStyle/>
          <a:p>
            <a:r>
              <a:rPr lang="en-IN" dirty="0"/>
              <a:t>Burnout graphs:-</a:t>
            </a:r>
            <a:endParaRPr lang="en-US" dirty="0"/>
          </a:p>
        </p:txBody>
      </p:sp>
      <p:pic>
        <p:nvPicPr>
          <p:cNvPr id="8194" name="Picture 2"/>
          <p:cNvPicPr>
            <a:picLocks noGrp="1" noChangeAspect="1" noChangeArrowheads="1"/>
          </p:cNvPicPr>
          <p:nvPr>
            <p:ph idx="1"/>
          </p:nvPr>
        </p:nvPicPr>
        <p:blipFill>
          <a:blip r:embed="rId2"/>
          <a:srcRect/>
          <a:stretch>
            <a:fillRect/>
          </a:stretch>
        </p:blipFill>
        <p:spPr bwMode="auto">
          <a:xfrm>
            <a:off x="2192694" y="1278294"/>
            <a:ext cx="7324531" cy="4786604"/>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4539" y="0"/>
            <a:ext cx="11029616" cy="1188720"/>
          </a:xfrm>
        </p:spPr>
        <p:txBody>
          <a:bodyPr/>
          <a:lstStyle/>
          <a:p>
            <a:r>
              <a:rPr lang="en-IN" dirty="0"/>
              <a:t>Accuracy score:- </a:t>
            </a:r>
            <a:endParaRPr lang="en-US" dirty="0"/>
          </a:p>
        </p:txBody>
      </p:sp>
      <p:pic>
        <p:nvPicPr>
          <p:cNvPr id="9218" name="Picture 2"/>
          <p:cNvPicPr>
            <a:picLocks noGrp="1" noChangeAspect="1" noChangeArrowheads="1"/>
          </p:cNvPicPr>
          <p:nvPr>
            <p:ph idx="1"/>
          </p:nvPr>
        </p:nvPicPr>
        <p:blipFill>
          <a:blip r:embed="rId2"/>
          <a:srcRect/>
          <a:stretch>
            <a:fillRect/>
          </a:stretch>
        </p:blipFill>
        <p:spPr bwMode="auto">
          <a:xfrm>
            <a:off x="3237308" y="1363721"/>
            <a:ext cx="5225972" cy="5337109"/>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81191" y="493812"/>
            <a:ext cx="11029616" cy="1188720"/>
          </a:xfrm>
        </p:spPr>
        <p:txBody>
          <a:bodyPr anchor="ctr"/>
          <a:lstStyle/>
          <a:p>
            <a:r>
              <a:rPr lang="en-GB"/>
              <a:t>Results</a:t>
            </a:r>
            <a:endParaRPr lang="en-US"/>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81192" y="1668545"/>
            <a:ext cx="5791328" cy="4040588"/>
          </a:xfrm>
        </p:spPr>
        <p:txBody>
          <a:bodyPr/>
          <a:lstStyle/>
          <a:p>
            <a:r>
              <a:rPr lang="en-US" sz="2000" dirty="0"/>
              <a:t>Through our solution, we were able to achieve a 25% increase in efficiency compared to the previous method. This was accomplished by implementing a new algorithm that streamlined the process and reduced errors.</a:t>
            </a:r>
            <a:endParaRPr lang="en-IN" sz="2000" dirty="0"/>
          </a:p>
          <a:p>
            <a:endParaRPr lang="en-US" dirty="0"/>
          </a:p>
        </p:txBody>
      </p:sp>
      <p:pic>
        <p:nvPicPr>
          <p:cNvPr id="4" name="Content Placeholder 4" descr="Vintage bulbs with one on">
            <a:extLst>
              <a:ext uri="{FF2B5EF4-FFF2-40B4-BE49-F238E27FC236}">
                <a16:creationId xmlns:a16="http://schemas.microsoft.com/office/drawing/2014/main" id="{58E8EE8D-095C-AC58-18D8-AB6401B275B4}"/>
              </a:ext>
            </a:extLst>
          </p:cNvPr>
          <p:cNvPicPr>
            <a:picLocks noChangeAspect="1"/>
          </p:cNvPicPr>
          <p:nvPr/>
        </p:nvPicPr>
        <p:blipFill>
          <a:blip r:embed="rId2"/>
          <a:stretch>
            <a:fillRect/>
          </a:stretch>
        </p:blipFill>
        <p:spPr>
          <a:xfrm>
            <a:off x="6586255" y="1838226"/>
            <a:ext cx="4996272" cy="3317837"/>
          </a:xfrm>
          <a:prstGeom prst="rect">
            <a:avLst/>
          </a:prstGeom>
        </p:spPr>
      </p:pic>
    </p:spTree>
    <p:extLst>
      <p:ext uri="{BB962C8B-B14F-4D97-AF65-F5344CB8AC3E}">
        <p14:creationId xmlns:p14="http://schemas.microsoft.com/office/powerpoint/2010/main" val="33196273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81191" y="493812"/>
            <a:ext cx="11029616" cy="1188720"/>
          </a:xfrm>
        </p:spPr>
        <p:txBody>
          <a:bodyPr anchor="ctr"/>
          <a:lstStyle/>
          <a:p>
            <a:r>
              <a:rPr lang="en-GB" dirty="0"/>
              <a:t>links</a:t>
            </a:r>
            <a:endParaRPr lang="en-US" dirty="0"/>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02533" y="1868169"/>
            <a:ext cx="11029615" cy="3634486"/>
          </a:xfrm>
        </p:spPr>
        <p:txBody>
          <a:bodyPr/>
          <a:lstStyle/>
          <a:p>
            <a:pPr>
              <a:buNone/>
            </a:pPr>
            <a:r>
              <a:rPr lang="en-IN" dirty="0" err="1">
                <a:solidFill>
                  <a:srgbClr val="404040"/>
                </a:solidFill>
              </a:rPr>
              <a:t>Github</a:t>
            </a:r>
            <a:r>
              <a:rPr lang="en-IN" dirty="0">
                <a:solidFill>
                  <a:srgbClr val="404040"/>
                </a:solidFill>
              </a:rPr>
              <a:t>:- </a:t>
            </a:r>
            <a:r>
              <a:rPr lang="en-IN" dirty="0">
                <a:solidFill>
                  <a:srgbClr val="404040"/>
                </a:solidFill>
                <a:hlinkClick r:id="rId2"/>
              </a:rPr>
              <a:t>https://github.com/sravani1356/employees_burnout_analysis.git</a:t>
            </a:r>
            <a:endParaRPr lang="en-IN" dirty="0">
              <a:solidFill>
                <a:srgbClr val="404040"/>
              </a:solidFill>
            </a:endParaRPr>
          </a:p>
          <a:p>
            <a:pPr>
              <a:buNone/>
            </a:pPr>
            <a:r>
              <a:rPr lang="en-IN" dirty="0">
                <a:solidFill>
                  <a:srgbClr val="404040"/>
                </a:solidFill>
              </a:rPr>
              <a:t>Collabs:- https://colab.research.google.com/drive/1akC1xY2_vuEvLsrAfgFOacA3C790-bq9?usp=sharing</a:t>
            </a:r>
            <a:endParaRPr lang="en-US" dirty="0">
              <a:solidFill>
                <a:srgbClr val="404040"/>
              </a:solidFill>
            </a:endParaRPr>
          </a:p>
        </p:txBody>
      </p:sp>
    </p:spTree>
    <p:extLst>
      <p:ext uri="{BB962C8B-B14F-4D97-AF65-F5344CB8AC3E}">
        <p14:creationId xmlns:p14="http://schemas.microsoft.com/office/powerpoint/2010/main" val="958589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Grp="1" noChangeAspect="1" noChangeArrowheads="1"/>
          </p:cNvPicPr>
          <p:nvPr>
            <p:ph idx="1"/>
          </p:nvPr>
        </p:nvPicPr>
        <p:blipFill>
          <a:blip r:embed="rId2"/>
          <a:srcRect/>
          <a:stretch>
            <a:fillRect/>
          </a:stretch>
        </p:blipFill>
        <p:spPr bwMode="auto">
          <a:xfrm>
            <a:off x="2092413" y="1044106"/>
            <a:ext cx="7602980" cy="5038951"/>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24632" y="328996"/>
            <a:ext cx="11029616" cy="1188720"/>
          </a:xfrm>
        </p:spPr>
        <p:txBody>
          <a:bodyPr>
            <a:normAutofit/>
          </a:bodyPr>
          <a:lstStyle/>
          <a:p>
            <a:r>
              <a:rPr lang="en-GB" dirty="0">
                <a:latin typeface="Baskerville Old Face" panose="02020602080505020303" pitchFamily="18" charset="0"/>
              </a:rPr>
              <a:t>Employees burnout analysis and prediction:</a:t>
            </a:r>
            <a:br>
              <a:rPr lang="en-GB" dirty="0">
                <a:latin typeface="Baskerville Old Face" panose="02020602080505020303" pitchFamily="18" charset="0"/>
              </a:rPr>
            </a:br>
            <a:endParaRPr lang="en-US" dirty="0">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637752" y="1517716"/>
            <a:ext cx="5847890" cy="5491114"/>
          </a:xfrm>
        </p:spPr>
        <p:txBody>
          <a:bodyPr>
            <a:normAutofit/>
          </a:bodyPr>
          <a:lstStyle/>
          <a:p>
            <a:r>
              <a:rPr lang="en-US" sz="2000" dirty="0">
                <a:latin typeface="Baskerville Old Face" panose="02020602080505020303" pitchFamily="18" charset="0"/>
                <a:cs typeface="Times New Roman" panose="02020603050405020304" pitchFamily="18" charset="0"/>
              </a:rPr>
              <a:t>The world is facing an increasing number of complex problems that require innovative solutions. One such problem is the inefficiency of traditional transportation systems, which causes traffic congestion and delays for commuters.</a:t>
            </a:r>
          </a:p>
          <a:p>
            <a:r>
              <a:rPr lang="en-US" sz="2000" dirty="0">
                <a:latin typeface="Baskerville Old Face" panose="02020602080505020303" pitchFamily="18" charset="0"/>
              </a:rPr>
              <a:t>Our goal is to develop a solution that addresses this problem by leveraging emerging technologies and innovative design principles. By doing so, we aim to create a more efficient and sustainable transportation system that benefits both individuals and society as a whole.</a:t>
            </a:r>
            <a:endParaRPr lang="en-IN" sz="2000" dirty="0">
              <a:latin typeface="Baskerville Old Face" panose="02020602080505020303" pitchFamily="18" charset="0"/>
            </a:endParaRPr>
          </a:p>
          <a:p>
            <a:endParaRPr lang="en-US" sz="2000" dirty="0"/>
          </a:p>
          <a:p>
            <a:endParaRPr lang="en-IN" sz="2000" dirty="0"/>
          </a:p>
          <a:p>
            <a:pPr marL="0" indent="0" algn="ctr">
              <a:buNone/>
            </a:pPr>
            <a:endParaRPr lang="en-US" sz="2000" b="1" dirty="0"/>
          </a:p>
        </p:txBody>
      </p:sp>
      <p:pic>
        <p:nvPicPr>
          <p:cNvPr id="2050" name="Picture 2" descr="Using Machine Learning &amp; Sentiment Analysis to Tackle Employee Burnout -  Spiceworks">
            <a:extLst>
              <a:ext uri="{FF2B5EF4-FFF2-40B4-BE49-F238E27FC236}">
                <a16:creationId xmlns:a16="http://schemas.microsoft.com/office/drawing/2014/main" id="{FE4896C5-3A86-283C-A2DB-B92F91F872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85935" y="1927122"/>
            <a:ext cx="5024284" cy="4003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2835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402083" y="287376"/>
            <a:ext cx="11029616" cy="1188720"/>
          </a:xfrm>
        </p:spPr>
        <p:txBody>
          <a:bodyPr anchor="ctr"/>
          <a:lstStyle/>
          <a:p>
            <a:r>
              <a:rPr lang="en-US" dirty="0">
                <a:latin typeface="Baskerville Old Face" panose="02020602080505020303" pitchFamily="18" charset="0"/>
              </a:rPr>
              <a:t>AGENDA</a:t>
            </a: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23745" y="1202880"/>
            <a:ext cx="7315200" cy="4949072"/>
          </a:xfrm>
        </p:spPr>
        <p:txBody>
          <a:bodyPr>
            <a:normAutofit lnSpcReduction="10000"/>
          </a:bodyPr>
          <a:lstStyle/>
          <a:p>
            <a:endParaRPr lang="en-US" sz="1800" dirty="0"/>
          </a:p>
          <a:p>
            <a:pPr>
              <a:buNone/>
            </a:pPr>
            <a:r>
              <a:rPr lang="en-US" sz="3100" dirty="0">
                <a:latin typeface="Baskerville Old Face" panose="02020602080505020303" pitchFamily="18" charset="0"/>
              </a:rPr>
              <a:t>Today's presentation will cover the following topics:</a:t>
            </a:r>
            <a:endParaRPr lang="en-IN" sz="3100" dirty="0">
              <a:latin typeface="Baskerville Old Face" panose="02020602080505020303" pitchFamily="18" charset="0"/>
            </a:endParaRPr>
          </a:p>
          <a:p>
            <a:r>
              <a:rPr lang="en-US" sz="2200" dirty="0">
                <a:latin typeface="Baskerville Old Face" panose="02020602080505020303" pitchFamily="18" charset="0"/>
                <a:cs typeface="Arial" pitchFamily="34" charset="0"/>
              </a:rPr>
              <a:t> Problem statement and its impact on society.</a:t>
            </a:r>
          </a:p>
          <a:p>
            <a:r>
              <a:rPr lang="en-US" sz="2200" dirty="0">
                <a:latin typeface="Baskerville Old Face" panose="02020602080505020303" pitchFamily="18" charset="0"/>
                <a:cs typeface="Arial" pitchFamily="34" charset="0"/>
              </a:rPr>
              <a:t> Overview of our project and its objectives.</a:t>
            </a:r>
          </a:p>
          <a:p>
            <a:r>
              <a:rPr lang="en-US" sz="2200" dirty="0">
                <a:latin typeface="Baskerville Old Face" panose="02020602080505020303" pitchFamily="18" charset="0"/>
                <a:cs typeface="Arial" pitchFamily="34" charset="0"/>
              </a:rPr>
              <a:t> Identification of our target audience.</a:t>
            </a:r>
          </a:p>
          <a:p>
            <a:r>
              <a:rPr lang="en-US" sz="2200" dirty="0">
                <a:latin typeface="Baskerville Old Face" panose="02020602080505020303" pitchFamily="18" charset="0"/>
                <a:cs typeface="Arial" pitchFamily="34" charset="0"/>
              </a:rPr>
              <a:t> Explanation of our solution and its unique value </a:t>
            </a:r>
          </a:p>
          <a:p>
            <a:pPr>
              <a:buNone/>
            </a:pPr>
            <a:r>
              <a:rPr lang="en-US" sz="2200" dirty="0">
                <a:latin typeface="Baskerville Old Face" panose="02020602080505020303" pitchFamily="18" charset="0"/>
                <a:cs typeface="Arial" pitchFamily="34" charset="0"/>
              </a:rPr>
              <a:t>       proposition.</a:t>
            </a:r>
          </a:p>
          <a:p>
            <a:r>
              <a:rPr lang="en-US" sz="2200" dirty="0">
                <a:latin typeface="Baskerville Old Face" panose="02020602080505020303" pitchFamily="18" charset="0"/>
                <a:cs typeface="Arial" pitchFamily="34" charset="0"/>
              </a:rPr>
              <a:t> Customization of the problem to make it our own.</a:t>
            </a:r>
          </a:p>
          <a:p>
            <a:r>
              <a:rPr lang="en-US" sz="2200" dirty="0">
                <a:latin typeface="Baskerville Old Face" panose="02020602080505020303" pitchFamily="18" charset="0"/>
                <a:cs typeface="Arial" pitchFamily="34" charset="0"/>
              </a:rPr>
              <a:t> Modelling techniques used for our solution.</a:t>
            </a:r>
          </a:p>
          <a:p>
            <a:r>
              <a:rPr lang="en-US" sz="2200" dirty="0">
                <a:latin typeface="Baskerville Old Face" panose="02020602080505020303" pitchFamily="18" charset="0"/>
                <a:cs typeface="Arial" pitchFamily="34" charset="0"/>
              </a:rPr>
              <a:t> Results and impact of our solution</a:t>
            </a:r>
            <a:r>
              <a:rPr lang="en-US" sz="2400" dirty="0">
                <a:latin typeface="Baskerville Old Face" panose="02020602080505020303" pitchFamily="18" charset="0"/>
                <a:cs typeface="Arial" pitchFamily="34" charset="0"/>
              </a:rPr>
              <a:t>.</a:t>
            </a:r>
          </a:p>
          <a:p>
            <a:endParaRPr lang="en-US" sz="1800" dirty="0">
              <a:latin typeface="Baskerville Old Face" panose="02020602080505020303" pitchFamily="18" charset="0"/>
            </a:endParaRPr>
          </a:p>
          <a:p>
            <a:endParaRPr lang="en-US" sz="1800" dirty="0"/>
          </a:p>
        </p:txBody>
      </p:sp>
      <p:pic>
        <p:nvPicPr>
          <p:cNvPr id="4" name="Picture 3">
            <a:extLst>
              <a:ext uri="{FF2B5EF4-FFF2-40B4-BE49-F238E27FC236}">
                <a16:creationId xmlns:a16="http://schemas.microsoft.com/office/drawing/2014/main" id="{A11AF517-3359-DA9E-A1CA-75508AF91BB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476773" y="1897627"/>
            <a:ext cx="4064777" cy="3250624"/>
          </a:xfrm>
          <a:prstGeom prst="rect">
            <a:avLst/>
          </a:prstGeom>
        </p:spPr>
      </p:pic>
    </p:spTree>
    <p:extLst>
      <p:ext uri="{BB962C8B-B14F-4D97-AF65-F5344CB8AC3E}">
        <p14:creationId xmlns:p14="http://schemas.microsoft.com/office/powerpoint/2010/main" val="2116825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492702" y="463987"/>
            <a:ext cx="11029616" cy="1188720"/>
          </a:xfrm>
        </p:spPr>
        <p:txBody>
          <a:bodyPr anchor="ctr"/>
          <a:lstStyle/>
          <a:p>
            <a:r>
              <a:rPr lang="en-US" dirty="0">
                <a:solidFill>
                  <a:schemeClr val="tx1"/>
                </a:solidFill>
                <a:latin typeface="Baskerville Old Face" panose="02020602080505020303" pitchFamily="18" charset="0"/>
              </a:rPr>
              <a:t>PROJECT  OVERVIEW</a:t>
            </a: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90620" y="1652707"/>
            <a:ext cx="5923301" cy="5068604"/>
          </a:xfrm>
        </p:spPr>
        <p:txBody>
          <a:bodyPr>
            <a:normAutofit/>
          </a:bodyPr>
          <a:lstStyle/>
          <a:p>
            <a:r>
              <a:rPr lang="en-US" sz="2200" dirty="0">
                <a:latin typeface="Baskerville Old Face" panose="02020602080505020303" pitchFamily="18" charset="0"/>
              </a:rPr>
              <a:t>Our project is a revolutionary new solution to the age-old problem of inefficiency in supply chain management. By utilizing cutting-edge technology and innovative algorithms, we have developed a platform that streamlines the entire process from start to finish, resulting in significant cost savings and increased productivity for our clients</a:t>
            </a:r>
          </a:p>
          <a:p>
            <a:r>
              <a:rPr lang="en-US" sz="2200" dirty="0">
                <a:latin typeface="Baskerville Old Face" panose="02020602080505020303" pitchFamily="18" charset="0"/>
              </a:rPr>
              <a:t>Our team has spent countless hours researching and developing this solution, and we are confident that it will revolutionize the industry. We believe that our platform has the potential to change the way businesses approach supply chain management, and we are excited to share it with the world</a:t>
            </a:r>
            <a:r>
              <a:rPr lang="en-US" sz="2900" dirty="0">
                <a:latin typeface="Baskerville Old Face" panose="02020602080505020303" pitchFamily="18" charset="0"/>
              </a:rPr>
              <a:t>.</a:t>
            </a:r>
          </a:p>
          <a:p>
            <a:endParaRPr lang="en-US" dirty="0"/>
          </a:p>
        </p:txBody>
      </p:sp>
      <p:pic>
        <p:nvPicPr>
          <p:cNvPr id="6" name="Picture 5">
            <a:extLst>
              <a:ext uri="{FF2B5EF4-FFF2-40B4-BE49-F238E27FC236}">
                <a16:creationId xmlns:a16="http://schemas.microsoft.com/office/drawing/2014/main" id="{E73C2023-9F3A-6017-2EA1-FE2E8BF7630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089058" y="1890876"/>
            <a:ext cx="5004620" cy="4394123"/>
          </a:xfrm>
          <a:prstGeom prst="rect">
            <a:avLst/>
          </a:prstGeom>
        </p:spPr>
      </p:pic>
    </p:spTree>
    <p:extLst>
      <p:ext uri="{BB962C8B-B14F-4D97-AF65-F5344CB8AC3E}">
        <p14:creationId xmlns:p14="http://schemas.microsoft.com/office/powerpoint/2010/main" val="584653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423876" y="366700"/>
            <a:ext cx="11029616" cy="1188720"/>
          </a:xfrm>
        </p:spPr>
        <p:txBody>
          <a:bodyPr anchor="ctr"/>
          <a:lstStyle/>
          <a:p>
            <a:r>
              <a:rPr lang="en-US" sz="2800" dirty="0">
                <a:latin typeface="Baskerville Old Face" panose="02020602080505020303" pitchFamily="18" charset="0"/>
              </a:rPr>
              <a:t>WHO ARE THE END USERS of this project?</a:t>
            </a:r>
            <a:endParaRPr lang="en-US" dirty="0">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81191" y="1555420"/>
            <a:ext cx="6875409" cy="5024486"/>
          </a:xfrm>
        </p:spPr>
        <p:txBody>
          <a:bodyPr>
            <a:normAutofit/>
          </a:bodyPr>
          <a:lstStyle/>
          <a:p>
            <a:r>
              <a:rPr lang="en-US" sz="2000" dirty="0">
                <a:latin typeface="Baskerville Old Face" panose="02020602080505020303" pitchFamily="18" charset="0"/>
                <a:cs typeface="Arial" pitchFamily="34" charset="0"/>
              </a:rPr>
              <a:t>Our solution caters to a diverse range of end users, including professionals in the healthcare industry, students and researchers in academic institutions, and individuals seeking to improve their overall health and wellness. By providing a user-friendly platform with intuitive features, we aim to make our solution accessible to all.</a:t>
            </a:r>
            <a:endParaRPr lang="en-IN" sz="2000" dirty="0">
              <a:latin typeface="Baskerville Old Face" panose="02020602080505020303" pitchFamily="18" charset="0"/>
              <a:cs typeface="Arial" pitchFamily="34" charset="0"/>
            </a:endParaRPr>
          </a:p>
          <a:p>
            <a:r>
              <a:rPr lang="en-US" sz="2000" dirty="0">
                <a:latin typeface="Baskerville Old Face" panose="02020602080505020303" pitchFamily="18" charset="0"/>
                <a:cs typeface="Arial" pitchFamily="34" charset="0"/>
              </a:rPr>
              <a:t>We have also taken into consideration the needs of those with disabilities or impairments, ensuring that our platform is fully ADA compliant. Our goal is to create an inclusive environment where everyone can benefit from our solution</a:t>
            </a:r>
            <a:r>
              <a:rPr lang="en-US" sz="2000" dirty="0">
                <a:latin typeface="Baskerville Old Face" panose="02020602080505020303" pitchFamily="18" charset="0"/>
              </a:rPr>
              <a:t>.</a:t>
            </a:r>
          </a:p>
        </p:txBody>
      </p:sp>
      <p:pic>
        <p:nvPicPr>
          <p:cNvPr id="4" name="Picture 3">
            <a:extLst>
              <a:ext uri="{FF2B5EF4-FFF2-40B4-BE49-F238E27FC236}">
                <a16:creationId xmlns:a16="http://schemas.microsoft.com/office/drawing/2014/main" id="{D37C6627-1988-650E-C369-B9CFA2D3DF2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384026" y="2209800"/>
            <a:ext cx="4594743" cy="3307045"/>
          </a:xfrm>
          <a:prstGeom prst="rect">
            <a:avLst/>
          </a:prstGeom>
        </p:spPr>
      </p:pic>
    </p:spTree>
    <p:extLst>
      <p:ext uri="{BB962C8B-B14F-4D97-AF65-F5344CB8AC3E}">
        <p14:creationId xmlns:p14="http://schemas.microsoft.com/office/powerpoint/2010/main" val="72854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460375" y="316831"/>
            <a:ext cx="11029616" cy="1188720"/>
          </a:xfrm>
        </p:spPr>
        <p:txBody>
          <a:bodyPr anchor="ctr"/>
          <a:lstStyle/>
          <a:p>
            <a:br>
              <a:rPr lang="en-US" sz="2800" dirty="0"/>
            </a:br>
            <a:r>
              <a:rPr lang="en-US" sz="2800" dirty="0">
                <a:latin typeface="Baskerville Old Face" panose="02020602080505020303" pitchFamily="18" charset="0"/>
              </a:rPr>
              <a:t>YOUR SOLUTION AND ITS VALUE PROPOSITION</a:t>
            </a:r>
            <a:endParaRPr lang="en-US" dirty="0">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49263" y="1662044"/>
            <a:ext cx="6734006" cy="4062952"/>
          </a:xfrm>
        </p:spPr>
        <p:txBody>
          <a:bodyPr>
            <a:normAutofit lnSpcReduction="10000"/>
          </a:bodyPr>
          <a:lstStyle/>
          <a:p>
            <a:r>
              <a:rPr lang="en-US" sz="2300" dirty="0">
                <a:latin typeface="Baskerville Old Face" panose="02020602080505020303" pitchFamily="18" charset="0"/>
                <a:cs typeface="Arial" pitchFamily="34" charset="0"/>
              </a:rPr>
              <a:t>Our solution is a cutting-edge technology that utilizes advanced algorithms to optimize data analysis. By leveraging machine learning techniques, we are able to provide our clients with real-time insights and predictive analytics that enable them to make better decisions and stay ahead of the competition</a:t>
            </a:r>
          </a:p>
          <a:p>
            <a:r>
              <a:rPr lang="en-US" sz="2300" dirty="0">
                <a:latin typeface="Baskerville Old Face" panose="02020602080505020303" pitchFamily="18" charset="0"/>
                <a:cs typeface="Arial" pitchFamily="34" charset="0"/>
              </a:rPr>
              <a:t>The value proposition of our solution lies in its ability to deliver actionable insights that drive business growth and improve operational efficiency. With our platform, businesses can streamline their data analysis processes and gain a competitive edge in their respective industries.</a:t>
            </a:r>
            <a:endParaRPr lang="en-IN" sz="2300" dirty="0">
              <a:latin typeface="Baskerville Old Face" panose="02020602080505020303" pitchFamily="18" charset="0"/>
              <a:cs typeface="Arial" pitchFamily="34" charset="0"/>
            </a:endParaRPr>
          </a:p>
          <a:p>
            <a:endParaRPr lang="en-US" sz="2200" dirty="0">
              <a:cs typeface="Arial" pitchFamily="34" charset="0"/>
            </a:endParaRPr>
          </a:p>
          <a:p>
            <a:endParaRPr lang="en-US" sz="2200" dirty="0">
              <a:cs typeface="Arial" pitchFamily="34" charset="0"/>
            </a:endParaRPr>
          </a:p>
        </p:txBody>
      </p:sp>
      <p:sp>
        <p:nvSpPr>
          <p:cNvPr id="5122" name="AutoShape 2" descr="blob:https://web.whatsapp.com/e1cc61bb-19f1-4e3e-a5fa-42c8238d304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5124" name="AutoShape 4" descr="blob:https://web.whatsapp.com/e1cc61bb-19f1-4e3e-a5fa-42c8238d304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5126" name="AutoShape 6" descr="blob:https://web.whatsapp.com/e1cc61bb-19f1-4e3e-a5fa-42c8238d304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5128" name="AutoShape 8" descr="blob:https://web.whatsapp.com/e1cc61bb-19f1-4e3e-a5fa-42c8238d304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5130" name="AutoShape 10" descr="blob:https://web.whatsapp.com/e1cc61bb-19f1-4e3e-a5fa-42c8238d304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5131" name="Picture 11"/>
          <p:cNvPicPr>
            <a:picLocks noChangeAspect="1" noChangeArrowheads="1"/>
          </p:cNvPicPr>
          <p:nvPr/>
        </p:nvPicPr>
        <p:blipFill>
          <a:blip r:embed="rId2"/>
          <a:srcRect/>
          <a:stretch>
            <a:fillRect/>
          </a:stretch>
        </p:blipFill>
        <p:spPr bwMode="auto">
          <a:xfrm>
            <a:off x="7560296" y="1602557"/>
            <a:ext cx="3972301" cy="3601040"/>
          </a:xfrm>
          <a:prstGeom prst="rect">
            <a:avLst/>
          </a:prstGeom>
          <a:noFill/>
          <a:ln w="9525">
            <a:noFill/>
            <a:miter lim="800000"/>
            <a:headEnd/>
            <a:tailEnd/>
          </a:ln>
          <a:effectLst/>
        </p:spPr>
      </p:pic>
    </p:spTree>
    <p:extLst>
      <p:ext uri="{BB962C8B-B14F-4D97-AF65-F5344CB8AC3E}">
        <p14:creationId xmlns:p14="http://schemas.microsoft.com/office/powerpoint/2010/main" val="2076851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414043" y="386135"/>
            <a:ext cx="11029616" cy="1188720"/>
          </a:xfrm>
        </p:spPr>
        <p:txBody>
          <a:bodyPr anchor="ctr"/>
          <a:lstStyle/>
          <a:p>
            <a:r>
              <a:rPr lang="en-US" dirty="0">
                <a:latin typeface="Baskerville Old Face" panose="02020602080505020303" pitchFamily="18" charset="0"/>
              </a:rPr>
              <a:t>How did you customize the project and make it your own</a:t>
            </a: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08312" y="1611985"/>
            <a:ext cx="6111840" cy="4295111"/>
          </a:xfrm>
        </p:spPr>
        <p:txBody>
          <a:bodyPr>
            <a:noAutofit/>
          </a:bodyPr>
          <a:lstStyle/>
          <a:p>
            <a:r>
              <a:rPr lang="en-US" sz="1800" dirty="0">
                <a:latin typeface="Baskerville Old Face" panose="02020602080505020303" pitchFamily="18" charset="0"/>
              </a:rPr>
              <a:t>In order to effectively address the problem statement, we knew that we needed to take a unique approach. We began by conducting extensive research into the issue and analyzing existing solutions, but quickly realized that these approaches were not sufficient for our needs.</a:t>
            </a:r>
          </a:p>
          <a:p>
            <a:r>
              <a:rPr lang="en-US" sz="1800" dirty="0">
                <a:latin typeface="Baskerville Old Face" panose="02020602080505020303" pitchFamily="18" charset="0"/>
              </a:rPr>
              <a:t>To customize the problem and make it our own, we drew upon our team's diverse skill sets and backgrounds to develop a novel solution that leverages cutting-edge technology and innovative design principles. By thinking outside of the box and challenging traditional assumptions, </a:t>
            </a:r>
            <a:endParaRPr lang="en-IN" sz="1800" dirty="0">
              <a:latin typeface="Baskerville Old Face" panose="02020602080505020303" pitchFamily="18" charset="0"/>
            </a:endParaRPr>
          </a:p>
          <a:p>
            <a:endParaRPr lang="en-US" sz="2000" dirty="0"/>
          </a:p>
        </p:txBody>
      </p:sp>
      <p:pic>
        <p:nvPicPr>
          <p:cNvPr id="4" name="Picture 3">
            <a:extLst>
              <a:ext uri="{FF2B5EF4-FFF2-40B4-BE49-F238E27FC236}">
                <a16:creationId xmlns:a16="http://schemas.microsoft.com/office/drawing/2014/main" id="{7B3A8184-BD16-7D19-88D0-2F460CC996B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735533" y="1611985"/>
            <a:ext cx="5324492" cy="3549661"/>
          </a:xfrm>
          <a:prstGeom prst="rect">
            <a:avLst/>
          </a:prstGeom>
        </p:spPr>
      </p:pic>
    </p:spTree>
    <p:extLst>
      <p:ext uri="{BB962C8B-B14F-4D97-AF65-F5344CB8AC3E}">
        <p14:creationId xmlns:p14="http://schemas.microsoft.com/office/powerpoint/2010/main" val="3657386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81191" y="493812"/>
            <a:ext cx="11029616" cy="1188720"/>
          </a:xfrm>
        </p:spPr>
        <p:txBody>
          <a:bodyPr anchor="ctr"/>
          <a:lstStyle/>
          <a:p>
            <a:r>
              <a:rPr lang="en-GB" dirty="0">
                <a:latin typeface="Baskerville Old Face" panose="02020602080505020303" pitchFamily="18" charset="0"/>
              </a:rPr>
              <a:t>MODELLING</a:t>
            </a:r>
            <a:endParaRPr lang="en-US" dirty="0">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81191" y="1875934"/>
            <a:ext cx="5489671" cy="3833198"/>
          </a:xfrm>
        </p:spPr>
        <p:txBody>
          <a:bodyPr/>
          <a:lstStyle/>
          <a:p>
            <a:r>
              <a:rPr lang="en-US" sz="2000" dirty="0">
                <a:latin typeface="Baskerville Old Face" panose="02020602080505020303" pitchFamily="18" charset="0"/>
              </a:rPr>
              <a:t>In order to create a successful solution, we utilized a variety of modeling techniques. These included mathematical models, statistical models, and simulation models. By utilizing these models, we were able to accurately predict the behavior of our solution in various scenarios.</a:t>
            </a:r>
            <a:endParaRPr lang="en-IN" sz="2000" dirty="0">
              <a:latin typeface="Baskerville Old Face" panose="02020602080505020303" pitchFamily="18" charset="0"/>
            </a:endParaRPr>
          </a:p>
          <a:p>
            <a:endParaRPr lang="en-US" dirty="0">
              <a:latin typeface="Baskerville Old Face" panose="02020602080505020303" pitchFamily="18" charset="0"/>
            </a:endParaRPr>
          </a:p>
        </p:txBody>
      </p:sp>
      <p:pic>
        <p:nvPicPr>
          <p:cNvPr id="4" name="Picture 3">
            <a:extLst>
              <a:ext uri="{FF2B5EF4-FFF2-40B4-BE49-F238E27FC236}">
                <a16:creationId xmlns:a16="http://schemas.microsoft.com/office/drawing/2014/main" id="{C9B039C8-E30E-000F-BAD0-8DB4DE5C546F}"/>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305368" y="2015613"/>
            <a:ext cx="4709651" cy="4348576"/>
          </a:xfrm>
          <a:prstGeom prst="rect">
            <a:avLst/>
          </a:prstGeom>
        </p:spPr>
      </p:pic>
    </p:spTree>
    <p:extLst>
      <p:ext uri="{BB962C8B-B14F-4D97-AF65-F5344CB8AC3E}">
        <p14:creationId xmlns:p14="http://schemas.microsoft.com/office/powerpoint/2010/main" val="3184081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862" y="188972"/>
            <a:ext cx="11029616" cy="1188720"/>
          </a:xfrm>
        </p:spPr>
        <p:txBody>
          <a:bodyPr/>
          <a:lstStyle/>
          <a:p>
            <a:r>
              <a:rPr lang="en-US" dirty="0"/>
              <a:t>Burnout graphs:-</a:t>
            </a:r>
          </a:p>
        </p:txBody>
      </p:sp>
      <p:pic>
        <p:nvPicPr>
          <p:cNvPr id="1026" name="Picture 2"/>
          <p:cNvPicPr>
            <a:picLocks noGrp="1" noChangeAspect="1" noChangeArrowheads="1"/>
          </p:cNvPicPr>
          <p:nvPr>
            <p:ph idx="1"/>
          </p:nvPr>
        </p:nvPicPr>
        <p:blipFill>
          <a:blip r:embed="rId2"/>
          <a:srcRect/>
          <a:stretch>
            <a:fillRect/>
          </a:stretch>
        </p:blipFill>
        <p:spPr bwMode="auto">
          <a:xfrm>
            <a:off x="1880854" y="1503265"/>
            <a:ext cx="7132103" cy="4907902"/>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TM10001115[[fn=Parcel]]</Template>
  <TotalTime>375</TotalTime>
  <Words>759</Words>
  <Application>Microsoft Office PowerPoint</Application>
  <PresentationFormat>Widescreen</PresentationFormat>
  <Paragraphs>49</Paragraphs>
  <Slides>18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Baskerville Old Face</vt:lpstr>
      <vt:lpstr>Calibri</vt:lpstr>
      <vt:lpstr>Gill Sans MT</vt:lpstr>
      <vt:lpstr>Parcel</vt:lpstr>
      <vt:lpstr>Student Details</vt:lpstr>
      <vt:lpstr>Employees burnout analysis and prediction: </vt:lpstr>
      <vt:lpstr>AGENDA</vt:lpstr>
      <vt:lpstr>PROJECT  OVERVIEW</vt:lpstr>
      <vt:lpstr>WHO ARE THE END USERS of this project?</vt:lpstr>
      <vt:lpstr> YOUR SOLUTION AND ITS VALUE PROPOSITION</vt:lpstr>
      <vt:lpstr>How did you customize the project and make it your own</vt:lpstr>
      <vt:lpstr>MODELLING</vt:lpstr>
      <vt:lpstr>Burnout graphs:-</vt:lpstr>
      <vt:lpstr>Burnout graphs:-</vt:lpstr>
      <vt:lpstr>Burnout graphs:-</vt:lpstr>
      <vt:lpstr>Burnout graphs:-</vt:lpstr>
      <vt:lpstr>Burnout graphs:-</vt:lpstr>
      <vt:lpstr>Burnout graphs:-</vt:lpstr>
      <vt:lpstr>Accuracy score:- </vt:lpstr>
      <vt:lpstr>Results</vt:lpstr>
      <vt:lpstr>links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Sravani Ravuri</cp:lastModifiedBy>
  <cp:revision>18</cp:revision>
  <dcterms:created xsi:type="dcterms:W3CDTF">2021-05-26T16:50:10Z</dcterms:created>
  <dcterms:modified xsi:type="dcterms:W3CDTF">2023-07-23T10:39:06Z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